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2" r:id="rId1"/>
  </p:sldMasterIdLst>
  <p:notesMasterIdLst>
    <p:notesMasterId r:id="rId19"/>
  </p:notesMasterIdLst>
  <p:sldIdLst>
    <p:sldId id="256" r:id="rId2"/>
    <p:sldId id="317" r:id="rId3"/>
    <p:sldId id="320" r:id="rId4"/>
    <p:sldId id="392" r:id="rId5"/>
    <p:sldId id="393" r:id="rId6"/>
    <p:sldId id="394" r:id="rId7"/>
    <p:sldId id="340" r:id="rId8"/>
    <p:sldId id="397" r:id="rId9"/>
    <p:sldId id="399" r:id="rId10"/>
    <p:sldId id="395" r:id="rId11"/>
    <p:sldId id="400" r:id="rId12"/>
    <p:sldId id="403" r:id="rId13"/>
    <p:sldId id="404" r:id="rId14"/>
    <p:sldId id="398" r:id="rId15"/>
    <p:sldId id="405" r:id="rId16"/>
    <p:sldId id="406" r:id="rId17"/>
    <p:sldId id="274" r:id="rId18"/>
  </p:sldIdLst>
  <p:sldSz cx="9144000" cy="6858000" type="screen4x3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88" autoAdjust="0"/>
    <p:restoredTop sz="94590" autoAdjust="0"/>
  </p:normalViewPr>
  <p:slideViewPr>
    <p:cSldViewPr>
      <p:cViewPr>
        <p:scale>
          <a:sx n="75" d="100"/>
          <a:sy n="75" d="100"/>
        </p:scale>
        <p:origin x="-1236" y="-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114" y="2646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70CBDE-7C3A-4EDF-9B2C-3AD54C326AF0}" type="datetimeFigureOut">
              <a:rPr lang="es-CO" smtClean="0"/>
              <a:pPr/>
              <a:t>27/01/2014</a:t>
            </a:fld>
            <a:endParaRPr lang="es-CO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32C600-571D-442B-8770-9FC199D518F7}" type="slidenum">
              <a:rPr lang="es-CO" smtClean="0"/>
              <a:pPr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8199894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7 Título"/>
          <p:cNvSpPr>
            <a:spLocks noGrp="1"/>
          </p:cNvSpPr>
          <p:nvPr>
            <p:ph type="ctrTitle"/>
          </p:nvPr>
        </p:nvSpPr>
        <p:spPr>
          <a:xfrm>
            <a:off x="1219200" y="3886200"/>
            <a:ext cx="6858000" cy="990600"/>
          </a:xfrm>
        </p:spPr>
        <p:txBody>
          <a:bodyPr anchor="t" anchorCtr="0"/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9" name="8 Subtítulo"/>
          <p:cNvSpPr>
            <a:spLocks noGrp="1"/>
          </p:cNvSpPr>
          <p:nvPr>
            <p:ph type="subTitle" idx="1"/>
          </p:nvPr>
        </p:nvSpPr>
        <p:spPr>
          <a:xfrm>
            <a:off x="1219200" y="5124450"/>
            <a:ext cx="6858000" cy="53340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s-ES" smtClean="0"/>
              <a:t>Haga clic para modificar el estilo de subtítulo del patrón</a:t>
            </a:r>
            <a:endParaRPr kumimoji="0" lang="en-US"/>
          </a:p>
        </p:txBody>
      </p:sp>
      <p:sp>
        <p:nvSpPr>
          <p:cNvPr id="28" name="27 Marcador de fecha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>
            <a:lvl1pPr>
              <a:defRPr sz="1400"/>
            </a:lvl1pPr>
          </a:lstStyle>
          <a:p>
            <a:fld id="{CD1C69DC-7E7B-4B7A-B762-769CC4F770EF}" type="datetimeFigureOut">
              <a:rPr lang="es-CO" smtClean="0"/>
              <a:pPr/>
              <a:t>27/01/2014</a:t>
            </a:fld>
            <a:endParaRPr lang="es-CO"/>
          </a:p>
        </p:txBody>
      </p:sp>
      <p:sp>
        <p:nvSpPr>
          <p:cNvPr id="17" name="16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/>
          <a:p>
            <a:endParaRPr lang="es-CO"/>
          </a:p>
        </p:txBody>
      </p:sp>
      <p:sp>
        <p:nvSpPr>
          <p:cNvPr id="29" name="28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1216152" y="6355080"/>
            <a:ext cx="1219200" cy="365760"/>
          </a:xfrm>
        </p:spPr>
        <p:txBody>
          <a:bodyPr/>
          <a:lstStyle/>
          <a:p>
            <a:fld id="{23980EEF-9E16-4289-8F6E-5E32E27F030D}" type="slidenum">
              <a:rPr lang="es-CO" smtClean="0"/>
              <a:pPr/>
              <a:t>‹Nº›</a:t>
            </a:fld>
            <a:endParaRPr lang="es-CO"/>
          </a:p>
        </p:txBody>
      </p:sp>
      <p:sp>
        <p:nvSpPr>
          <p:cNvPr id="21" name="20 Rectángulo"/>
          <p:cNvSpPr/>
          <p:nvPr/>
        </p:nvSpPr>
        <p:spPr>
          <a:xfrm>
            <a:off x="904875" y="3648075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3" name="32 Rectángulo"/>
          <p:cNvSpPr/>
          <p:nvPr/>
        </p:nvSpPr>
        <p:spPr>
          <a:xfrm>
            <a:off x="914400" y="5048250"/>
            <a:ext cx="7315200" cy="685800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21 Rectángulo"/>
          <p:cNvSpPr/>
          <p:nvPr/>
        </p:nvSpPr>
        <p:spPr>
          <a:xfrm>
            <a:off x="904875" y="3648075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2" name="31 Rectángulo"/>
          <p:cNvSpPr/>
          <p:nvPr/>
        </p:nvSpPr>
        <p:spPr>
          <a:xfrm>
            <a:off x="914400" y="5048250"/>
            <a:ext cx="228600" cy="68580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C69DC-7E7B-4B7A-B762-769CC4F770EF}" type="datetimeFigureOut">
              <a:rPr lang="es-CO" smtClean="0"/>
              <a:pPr/>
              <a:t>27/01/2014</a:t>
            </a:fld>
            <a:endParaRPr lang="es-CO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80EEF-9E16-4289-8F6E-5E32E27F030D}" type="slidenum">
              <a:rPr lang="es-CO" smtClean="0"/>
              <a:pPr/>
              <a:t>‹Nº›</a:t>
            </a:fld>
            <a:endParaRPr lang="es-CO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C69DC-7E7B-4B7A-B762-769CC4F770EF}" type="datetimeFigureOut">
              <a:rPr lang="es-CO" smtClean="0"/>
              <a:pPr/>
              <a:t>27/01/2014</a:t>
            </a:fld>
            <a:endParaRPr lang="es-CO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80EEF-9E16-4289-8F6E-5E32E27F030D}" type="slidenum">
              <a:rPr lang="es-CO" smtClean="0"/>
              <a:pPr/>
              <a:t>‹Nº›</a:t>
            </a:fld>
            <a:endParaRPr lang="es-CO"/>
          </a:p>
        </p:txBody>
      </p:sp>
      <p:sp>
        <p:nvSpPr>
          <p:cNvPr id="7" name="6 Conector recto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7 Triángulo isósceles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8 Conector recto"/>
          <p:cNvSpPr>
            <a:spLocks noChangeShapeType="1"/>
          </p:cNvSpPr>
          <p:nvPr/>
        </p:nvSpPr>
        <p:spPr bwMode="auto">
          <a:xfrm rot="5400000">
            <a:off x="3629607" y="3201952"/>
            <a:ext cx="585216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C69DC-7E7B-4B7A-B762-769CC4F770EF}" type="datetimeFigureOut">
              <a:rPr lang="es-CO" smtClean="0"/>
              <a:pPr/>
              <a:t>27/01/2014</a:t>
            </a:fld>
            <a:endParaRPr lang="es-CO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80EEF-9E16-4289-8F6E-5E32E27F030D}" type="slidenum">
              <a:rPr lang="es-CO" smtClean="0"/>
              <a:pPr/>
              <a:t>‹Nº›</a:t>
            </a:fld>
            <a:endParaRPr lang="es-CO"/>
          </a:p>
        </p:txBody>
      </p:sp>
      <p:sp>
        <p:nvSpPr>
          <p:cNvPr id="8" name="7 Marcador de contenido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/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219200" y="2971800"/>
            <a:ext cx="6858000" cy="1066800"/>
          </a:xfrm>
        </p:spPr>
        <p:txBody>
          <a:bodyPr anchor="t" anchorCtr="0"/>
          <a:lstStyle>
            <a:lvl1pPr algn="r">
              <a:buNone/>
              <a:defRPr sz="3200" b="0" cap="none" baseline="0"/>
            </a:lvl1pPr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1295400" y="4267200"/>
            <a:ext cx="6781800" cy="1143000"/>
          </a:xfrm>
        </p:spPr>
        <p:txBody>
          <a:bodyPr anchor="t" anchorCtr="0"/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/>
          <a:p>
            <a:fld id="{CD1C69DC-7E7B-4B7A-B762-769CC4F770EF}" type="datetimeFigureOut">
              <a:rPr lang="es-CO" smtClean="0"/>
              <a:pPr/>
              <a:t>27/01/2014</a:t>
            </a:fld>
            <a:endParaRPr lang="es-CO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/>
          <a:p>
            <a:endParaRPr lang="es-CO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1069848" y="6355080"/>
            <a:ext cx="1520952" cy="365760"/>
          </a:xfrm>
        </p:spPr>
        <p:txBody>
          <a:bodyPr/>
          <a:lstStyle/>
          <a:p>
            <a:fld id="{23980EEF-9E16-4289-8F6E-5E32E27F030D}" type="slidenum">
              <a:rPr lang="es-CO" smtClean="0"/>
              <a:pPr/>
              <a:t>‹Nº›</a:t>
            </a:fld>
            <a:endParaRPr lang="es-CO"/>
          </a:p>
        </p:txBody>
      </p:sp>
      <p:sp>
        <p:nvSpPr>
          <p:cNvPr id="7" name="6 Rectángulo"/>
          <p:cNvSpPr/>
          <p:nvPr/>
        </p:nvSpPr>
        <p:spPr>
          <a:xfrm>
            <a:off x="914400" y="2819400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7 Rectángulo"/>
          <p:cNvSpPr/>
          <p:nvPr/>
        </p:nvSpPr>
        <p:spPr>
          <a:xfrm>
            <a:off x="914400" y="2819400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C69DC-7E7B-4B7A-B762-769CC4F770EF}" type="datetimeFigureOut">
              <a:rPr lang="es-CO" smtClean="0"/>
              <a:pPr/>
              <a:t>27/01/2014</a:t>
            </a:fld>
            <a:endParaRPr lang="es-CO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80EEF-9E16-4289-8F6E-5E32E27F030D}" type="slidenum">
              <a:rPr lang="es-CO" smtClean="0"/>
              <a:pPr/>
              <a:t>‹Nº›</a:t>
            </a:fld>
            <a:endParaRPr lang="es-CO"/>
          </a:p>
        </p:txBody>
      </p:sp>
      <p:sp>
        <p:nvSpPr>
          <p:cNvPr id="9" name="8 Marcador de contenido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11" name="10 Marcador de contenido"/>
          <p:cNvSpPr>
            <a:spLocks noGrp="1"/>
          </p:cNvSpPr>
          <p:nvPr>
            <p:ph sz="quarter" idx="2"/>
          </p:nvPr>
        </p:nvSpPr>
        <p:spPr>
          <a:xfrm>
            <a:off x="4632198" y="1216152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285875"/>
            <a:ext cx="4040188" cy="685800"/>
          </a:xfrm>
          <a:noFill/>
          <a:ln>
            <a:noFill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3"/>
          </p:nvPr>
        </p:nvSpPr>
        <p:spPr>
          <a:xfrm>
            <a:off x="4648200" y="1295400"/>
            <a:ext cx="4041775" cy="685800"/>
          </a:xfrm>
          <a:noFill/>
          <a:ln>
            <a:noFill/>
          </a:ln>
        </p:spPr>
        <p:txBody>
          <a:bodyPr lIns="91440" anchor="b" anchorCtr="0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C69DC-7E7B-4B7A-B762-769CC4F770EF}" type="datetimeFigureOut">
              <a:rPr lang="es-CO" smtClean="0"/>
              <a:pPr/>
              <a:t>27/01/2014</a:t>
            </a:fld>
            <a:endParaRPr lang="es-CO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80EEF-9E16-4289-8F6E-5E32E27F030D}" type="slidenum">
              <a:rPr lang="es-CO" smtClean="0"/>
              <a:pPr/>
              <a:t>‹Nº›</a:t>
            </a:fld>
            <a:endParaRPr lang="es-CO"/>
          </a:p>
        </p:txBody>
      </p:sp>
      <p:sp>
        <p:nvSpPr>
          <p:cNvPr id="11" name="10 Marcador de contenido"/>
          <p:cNvSpPr>
            <a:spLocks noGrp="1"/>
          </p:cNvSpPr>
          <p:nvPr>
            <p:ph sz="quarter" idx="2"/>
          </p:nvPr>
        </p:nvSpPr>
        <p:spPr>
          <a:xfrm>
            <a:off x="457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13" name="12 Marcador de contenido"/>
          <p:cNvSpPr>
            <a:spLocks noGrp="1"/>
          </p:cNvSpPr>
          <p:nvPr>
            <p:ph sz="quarter" idx="4"/>
          </p:nvPr>
        </p:nvSpPr>
        <p:spPr>
          <a:xfrm>
            <a:off x="4648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C69DC-7E7B-4B7A-B762-769CC4F770EF}" type="datetimeFigureOut">
              <a:rPr lang="es-CO" smtClean="0"/>
              <a:pPr/>
              <a:t>27/01/2014</a:t>
            </a:fld>
            <a:endParaRPr lang="es-CO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80EEF-9E16-4289-8F6E-5E32E27F030D}" type="slidenum">
              <a:rPr lang="es-CO" smtClean="0"/>
              <a:pPr/>
              <a:t>‹Nº›</a:t>
            </a:fld>
            <a:endParaRPr lang="es-CO"/>
          </a:p>
        </p:txBody>
      </p:sp>
      <p:sp>
        <p:nvSpPr>
          <p:cNvPr id="6" name="5 Triángulo isósceles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C69DC-7E7B-4B7A-B762-769CC4F770EF}" type="datetimeFigureOut">
              <a:rPr lang="es-CO" smtClean="0"/>
              <a:pPr/>
              <a:t>27/01/2014</a:t>
            </a:fld>
            <a:endParaRPr lang="es-CO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80EEF-9E16-4289-8F6E-5E32E27F030D}" type="slidenum">
              <a:rPr lang="es-CO" smtClean="0"/>
              <a:pPr/>
              <a:t>‹Nº›</a:t>
            </a:fld>
            <a:endParaRPr lang="es-CO"/>
          </a:p>
        </p:txBody>
      </p:sp>
      <p:sp>
        <p:nvSpPr>
          <p:cNvPr id="5" name="4 Conector recto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5 Triángulo isósceles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6324600" y="304800"/>
            <a:ext cx="2514600" cy="838200"/>
          </a:xfrm>
        </p:spPr>
        <p:txBody>
          <a:bodyPr anchor="b" anchorCtr="0">
            <a:noAutofit/>
          </a:bodyPr>
          <a:lstStyle>
            <a:lvl1pPr algn="l">
              <a:buNone/>
              <a:defRPr sz="20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2"/>
          </p:nvPr>
        </p:nvSpPr>
        <p:spPr>
          <a:xfrm>
            <a:off x="6324600" y="1219200"/>
            <a:ext cx="2514600" cy="4843463"/>
          </a:xfrm>
        </p:spPr>
        <p:txBody>
          <a:bodyPr/>
          <a:lstStyle>
            <a:lvl1pPr marL="0" indent="0">
              <a:lnSpc>
                <a:spcPts val="22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C69DC-7E7B-4B7A-B762-769CC4F770EF}" type="datetimeFigureOut">
              <a:rPr lang="es-CO" smtClean="0"/>
              <a:pPr/>
              <a:t>27/01/2014</a:t>
            </a:fld>
            <a:endParaRPr lang="es-CO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80EEF-9E16-4289-8F6E-5E32E27F030D}" type="slidenum">
              <a:rPr lang="es-CO" smtClean="0"/>
              <a:pPr/>
              <a:t>‹Nº›</a:t>
            </a:fld>
            <a:endParaRPr lang="es-CO"/>
          </a:p>
        </p:txBody>
      </p:sp>
      <p:sp>
        <p:nvSpPr>
          <p:cNvPr id="8" name="7 Conector recto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9 Conector recto"/>
          <p:cNvSpPr>
            <a:spLocks noChangeShapeType="1"/>
          </p:cNvSpPr>
          <p:nvPr/>
        </p:nvSpPr>
        <p:spPr bwMode="auto">
          <a:xfrm rot="5400000">
            <a:off x="3160645" y="3324225"/>
            <a:ext cx="603504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8 Triángulo isósceles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11 Marcador de contenido"/>
          <p:cNvSpPr>
            <a:spLocks noGrp="1"/>
          </p:cNvSpPr>
          <p:nvPr>
            <p:ph sz="quarter" idx="1"/>
          </p:nvPr>
        </p:nvSpPr>
        <p:spPr>
          <a:xfrm>
            <a:off x="304800" y="304800"/>
            <a:ext cx="5715000" cy="5715000"/>
          </a:xfrm>
        </p:spPr>
        <p:txBody>
          <a:bodyPr/>
          <a:lstStyle/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500856"/>
            <a:ext cx="8229600" cy="674688"/>
          </a:xfrm>
          <a:ln>
            <a:solidFill>
              <a:schemeClr val="accent1"/>
            </a:solidFill>
          </a:ln>
        </p:spPr>
        <p:txBody>
          <a:bodyPr lIns="274320" anchor="ctr"/>
          <a:lstStyle>
            <a:lvl1pPr algn="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457200" y="1905000"/>
            <a:ext cx="8229600" cy="4270248"/>
          </a:xfrm>
          <a:solidFill>
            <a:schemeClr val="tx1">
              <a:shade val="50000"/>
            </a:schemeClr>
          </a:solidFill>
          <a:ln>
            <a:noFill/>
          </a:ln>
          <a:effectLst/>
        </p:spPr>
        <p:txBody>
          <a:bodyPr/>
          <a:lstStyle>
            <a:lvl1pPr marL="0" indent="0">
              <a:spcBef>
                <a:spcPts val="600"/>
              </a:spcBef>
              <a:buNone/>
              <a:defRPr sz="3200"/>
            </a:lvl1pPr>
          </a:lstStyle>
          <a:p>
            <a:r>
              <a:rPr kumimoji="0" lang="es-ES" smtClean="0"/>
              <a:t>Haga clic en el icono para agregar una imagen</a:t>
            </a:r>
            <a:endParaRPr kumimoji="0" lang="en-US" dirty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219200"/>
            <a:ext cx="8229600" cy="533400"/>
          </a:xfrm>
        </p:spPr>
        <p:txBody>
          <a:bodyPr anchor="ctr" anchorCtr="0"/>
          <a:lstStyle>
            <a:lvl1pPr marL="0" indent="0" algn="l">
              <a:buFontTx/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C69DC-7E7B-4B7A-B762-769CC4F770EF}" type="datetimeFigureOut">
              <a:rPr lang="es-CO" smtClean="0"/>
              <a:pPr/>
              <a:t>27/01/2014</a:t>
            </a:fld>
            <a:endParaRPr lang="es-CO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80EEF-9E16-4289-8F6E-5E32E27F030D}" type="slidenum">
              <a:rPr lang="es-CO" smtClean="0"/>
              <a:pPr/>
              <a:t>‹Nº›</a:t>
            </a:fld>
            <a:endParaRPr lang="es-CO"/>
          </a:p>
        </p:txBody>
      </p:sp>
      <p:sp>
        <p:nvSpPr>
          <p:cNvPr id="8" name="7 Conector recto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8 Triángulo isósceles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9 Rectángulo"/>
          <p:cNvSpPr/>
          <p:nvPr/>
        </p:nvSpPr>
        <p:spPr>
          <a:xfrm>
            <a:off x="457200" y="500856"/>
            <a:ext cx="182880" cy="68580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21 Marcador de título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prstGeom prst="rect">
            <a:avLst/>
          </a:prstGeom>
        </p:spPr>
        <p:txBody>
          <a:bodyPr vert="horz" anchor="b" anchorCtr="0">
            <a:normAutofit/>
          </a:bodyPr>
          <a:lstStyle/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13" name="12 Marcador de texto"/>
          <p:cNvSpPr>
            <a:spLocks noGrp="1"/>
          </p:cNvSpPr>
          <p:nvPr>
            <p:ph type="body" idx="1"/>
          </p:nvPr>
        </p:nvSpPr>
        <p:spPr>
          <a:xfrm>
            <a:off x="457200" y="1219200"/>
            <a:ext cx="8229600" cy="4910328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  <a:p>
            <a:pPr lvl="1" eaLnBrk="1" latinLnBrk="0" hangingPunct="1"/>
            <a:r>
              <a:rPr kumimoji="0" lang="es-ES" smtClean="0"/>
              <a:t>Segundo nivel</a:t>
            </a:r>
          </a:p>
          <a:p>
            <a:pPr lvl="2" eaLnBrk="1" latinLnBrk="0" hangingPunct="1"/>
            <a:r>
              <a:rPr kumimoji="0" lang="es-ES" smtClean="0"/>
              <a:t>Tercer nivel</a:t>
            </a:r>
          </a:p>
          <a:p>
            <a:pPr lvl="3" eaLnBrk="1" latinLnBrk="0" hangingPunct="1"/>
            <a:r>
              <a:rPr kumimoji="0" lang="es-ES" smtClean="0"/>
              <a:t>Cuarto nivel</a:t>
            </a:r>
          </a:p>
          <a:p>
            <a:pPr lvl="4" eaLnBrk="1" latinLnBrk="0" hangingPunct="1"/>
            <a:r>
              <a:rPr kumimoji="0" lang="es-ES" smtClean="0"/>
              <a:t>Quinto nivel</a:t>
            </a:r>
            <a:endParaRPr kumimoji="0" lang="en-US"/>
          </a:p>
        </p:txBody>
      </p:sp>
      <p:sp>
        <p:nvSpPr>
          <p:cNvPr id="14" name="13 Marcador de fecha"/>
          <p:cNvSpPr>
            <a:spLocks noGrp="1"/>
          </p:cNvSpPr>
          <p:nvPr>
            <p:ph type="dt" sz="half" idx="2"/>
          </p:nvPr>
        </p:nvSpPr>
        <p:spPr>
          <a:xfrm>
            <a:off x="6400800" y="6356350"/>
            <a:ext cx="2289048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CD1C69DC-7E7B-4B7A-B762-769CC4F770EF}" type="datetimeFigureOut">
              <a:rPr lang="es-CO" smtClean="0"/>
              <a:pPr/>
              <a:t>27/01/2014</a:t>
            </a:fld>
            <a:endParaRPr lang="es-CO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2898648" y="6356350"/>
            <a:ext cx="3505200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s-CO"/>
          </a:p>
        </p:txBody>
      </p:sp>
      <p:sp>
        <p:nvSpPr>
          <p:cNvPr id="23" name="22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12648" y="6356350"/>
            <a:ext cx="19812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23980EEF-9E16-4289-8F6E-5E32E27F030D}" type="slidenum">
              <a:rPr lang="es-CO" smtClean="0"/>
              <a:pPr/>
              <a:t>‹Nº›</a:t>
            </a:fld>
            <a:endParaRPr lang="es-CO"/>
          </a:p>
        </p:txBody>
      </p:sp>
      <p:sp>
        <p:nvSpPr>
          <p:cNvPr id="28" name="27 Conector recto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9" name="28 Conector recto"/>
          <p:cNvSpPr>
            <a:spLocks noChangeShapeType="1"/>
          </p:cNvSpPr>
          <p:nvPr/>
        </p:nvSpPr>
        <p:spPr bwMode="auto">
          <a:xfrm>
            <a:off x="457200" y="1143000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9 Triángulo isósceles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</p:sldLayoutIdLst>
  <p:txStyles>
    <p:titleStyle>
      <a:lvl1pPr algn="l" rtl="0" eaLnBrk="1" latinLnBrk="0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6000"/>
        <a:buFont typeface="Wingdings 3"/>
        <a:buChar char="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ts val="500"/>
        </a:spcBef>
        <a:buClr>
          <a:schemeClr val="accent2"/>
        </a:buClr>
        <a:buSzPct val="76000"/>
        <a:buFont typeface="Wingdings 3"/>
        <a:buChar char=""/>
        <a:defRPr kumimoji="0" sz="23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500"/>
        </a:spcBef>
        <a:buClr>
          <a:schemeClr val="bg1">
            <a:shade val="50000"/>
          </a:schemeClr>
        </a:buClr>
        <a:buSzPct val="76000"/>
        <a:buFont typeface="Wingdings 3"/>
        <a:buChar char="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400"/>
        </a:spcBef>
        <a:buClr>
          <a:schemeClr val="accent2">
            <a:shade val="75000"/>
          </a:schemeClr>
        </a:buClr>
        <a:buSzPct val="70000"/>
        <a:buFont typeface="Wingdings"/>
        <a:buChar char="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00"/>
        </a:spcBef>
        <a:buClr>
          <a:schemeClr val="accent2"/>
        </a:buClr>
        <a:buSzPct val="70000"/>
        <a:buFont typeface="Wingdings"/>
        <a:buChar char="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0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0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1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s-CO" dirty="0" smtClean="0"/>
              <a:t>Movimiento Lineal Oscilatorio</a:t>
            </a:r>
            <a:br>
              <a:rPr lang="es-CO" dirty="0" smtClean="0"/>
            </a:br>
            <a:r>
              <a:rPr lang="es-CO" dirty="0" smtClean="0"/>
              <a:t>“Jumping ring”</a:t>
            </a:r>
            <a:endParaRPr lang="es-CO" dirty="0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403648" y="5085184"/>
            <a:ext cx="6768752" cy="720080"/>
          </a:xfrm>
        </p:spPr>
        <p:txBody>
          <a:bodyPr>
            <a:normAutofit fontScale="62500" lnSpcReduction="20000"/>
          </a:bodyPr>
          <a:lstStyle/>
          <a:p>
            <a:r>
              <a:rPr lang="es-CO" dirty="0" smtClean="0"/>
              <a:t>Oscar Andrés Urbano Vallejo.</a:t>
            </a:r>
          </a:p>
          <a:p>
            <a:r>
              <a:rPr lang="es-CO" dirty="0" smtClean="0"/>
              <a:t>Diego Felipe Silva Varela.</a:t>
            </a:r>
          </a:p>
          <a:p>
            <a:r>
              <a:rPr lang="es-CO" dirty="0" smtClean="0"/>
              <a:t>Cristian David Rodríguez.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592366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O" dirty="0" smtClean="0"/>
              <a:t>Análisis </a:t>
            </a:r>
            <a:r>
              <a:rPr lang="es-CO" dirty="0" smtClean="0"/>
              <a:t>Matemático</a:t>
            </a:r>
            <a:endParaRPr lang="es-CO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346920"/>
            <a:ext cx="6353175" cy="396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1 Título"/>
          <p:cNvSpPr txBox="1">
            <a:spLocks/>
          </p:cNvSpPr>
          <p:nvPr/>
        </p:nvSpPr>
        <p:spPr>
          <a:xfrm>
            <a:off x="593204" y="1375172"/>
            <a:ext cx="8229600" cy="914400"/>
          </a:xfrm>
          <a:prstGeom prst="rect">
            <a:avLst/>
          </a:prstGeom>
        </p:spPr>
        <p:txBody>
          <a:bodyPr vert="horz" anchor="b" anchorCtr="0">
            <a:normAutofit fontScale="70000" lnSpcReduction="200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dirty="0"/>
              <a:t>Para que la fuerza repulsiva sea mayor que la fuerza atractiva tiene que existir un desfase entre la corriente inducida en el anillo y la </a:t>
            </a:r>
            <a:r>
              <a:rPr lang="es-CO" dirty="0" err="1"/>
              <a:t>fem</a:t>
            </a:r>
            <a:r>
              <a:rPr lang="es-CO" dirty="0"/>
              <a:t> en el mismo.</a:t>
            </a:r>
          </a:p>
        </p:txBody>
      </p:sp>
    </p:spTree>
    <p:extLst>
      <p:ext uri="{BB962C8B-B14F-4D97-AF65-F5344CB8AC3E}">
        <p14:creationId xmlns:p14="http://schemas.microsoft.com/office/powerpoint/2010/main" val="540287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Análisis Matemático</a:t>
            </a:r>
            <a:endParaRPr lang="es-CO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412776"/>
            <a:ext cx="3517022" cy="12961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7" y="2852936"/>
            <a:ext cx="1505524" cy="6854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3501007"/>
            <a:ext cx="4210572" cy="10771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5611638"/>
            <a:ext cx="7723462" cy="6976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5031178"/>
            <a:ext cx="2385265" cy="6300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10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064" y="4419513"/>
            <a:ext cx="1655688" cy="5216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588877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O" dirty="0" smtClean="0"/>
              <a:t>Análisis </a:t>
            </a:r>
            <a:r>
              <a:rPr lang="es-CO" dirty="0" smtClean="0"/>
              <a:t>Matemático</a:t>
            </a:r>
            <a:endParaRPr lang="es-CO" dirty="0"/>
          </a:p>
        </p:txBody>
      </p:sp>
      <p:sp>
        <p:nvSpPr>
          <p:cNvPr id="5" name="1 Título"/>
          <p:cNvSpPr txBox="1">
            <a:spLocks/>
          </p:cNvSpPr>
          <p:nvPr/>
        </p:nvSpPr>
        <p:spPr>
          <a:xfrm>
            <a:off x="593204" y="1375172"/>
            <a:ext cx="8229600" cy="914400"/>
          </a:xfrm>
          <a:prstGeom prst="rect">
            <a:avLst/>
          </a:prstGeom>
        </p:spPr>
        <p:txBody>
          <a:bodyPr vert="horz" anchor="b" anchorCtr="0">
            <a:normAutofit fontScale="70000" lnSpcReduction="200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dirty="0"/>
              <a:t>La fuerza sobre el anillo se obtiene multiplicando el campo magnético </a:t>
            </a:r>
            <a:r>
              <a:rPr lang="es-CO" b="1" i="1" dirty="0"/>
              <a:t>B</a:t>
            </a:r>
            <a:r>
              <a:rPr lang="es-CO" b="1" i="1" baseline="-25000" dirty="0"/>
              <a:t>r</a:t>
            </a:r>
            <a:r>
              <a:rPr lang="es-CO" dirty="0"/>
              <a:t> proporcional a </a:t>
            </a:r>
            <a:r>
              <a:rPr lang="es-CO" b="1" i="1" dirty="0" err="1"/>
              <a:t>sen</a:t>
            </a:r>
            <a:r>
              <a:rPr lang="es-CO" b="1" i="1" dirty="0"/>
              <a:t>(w t),</a:t>
            </a:r>
            <a:r>
              <a:rPr lang="es-CO" dirty="0"/>
              <a:t>por la corriente </a:t>
            </a:r>
            <a:r>
              <a:rPr lang="es-CO" b="1" i="1" dirty="0" err="1" smtClean="0"/>
              <a:t>Ia</a:t>
            </a:r>
            <a:r>
              <a:rPr lang="es-CO" dirty="0" smtClean="0"/>
              <a:t> en </a:t>
            </a:r>
            <a:r>
              <a:rPr lang="es-CO" dirty="0"/>
              <a:t>el anillo proporcional a </a:t>
            </a:r>
            <a:r>
              <a:rPr lang="es-CO" b="1" i="1" dirty="0"/>
              <a:t>–</a:t>
            </a:r>
            <a:r>
              <a:rPr lang="es-CO" b="1" i="1" dirty="0" err="1"/>
              <a:t>cos</a:t>
            </a:r>
            <a:r>
              <a:rPr lang="es-CO" b="1" i="1" dirty="0"/>
              <a:t>(w t-</a:t>
            </a:r>
            <a:r>
              <a:rPr lang="es-CO" b="1" i="1" dirty="0">
                <a:latin typeface="Symbol" pitchFamily="18" charset="2"/>
              </a:rPr>
              <a:t>f</a:t>
            </a:r>
            <a:r>
              <a:rPr lang="es-CO" b="1" i="1" dirty="0"/>
              <a:t> ).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280940"/>
            <a:ext cx="6334125" cy="3990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78802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err="1" smtClean="0"/>
              <a:t>Matlab</a:t>
            </a:r>
            <a:endParaRPr lang="es-CO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24744"/>
            <a:ext cx="4040188" cy="576064"/>
          </a:xfrm>
        </p:spPr>
        <p:txBody>
          <a:bodyPr/>
          <a:lstStyle/>
          <a:p>
            <a:r>
              <a:rPr lang="es-CO" dirty="0" err="1" smtClean="0">
                <a:solidFill>
                  <a:schemeClr val="tx1"/>
                </a:solidFill>
              </a:rPr>
              <a:t>Autoinductancia</a:t>
            </a:r>
            <a:r>
              <a:rPr lang="es-CO" dirty="0" smtClean="0">
                <a:solidFill>
                  <a:schemeClr val="tx1"/>
                </a:solidFill>
              </a:rPr>
              <a:t> M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8200" y="1087016"/>
            <a:ext cx="4041775" cy="685800"/>
          </a:xfrm>
        </p:spPr>
        <p:txBody>
          <a:bodyPr>
            <a:normAutofit fontScale="92500" lnSpcReduction="20000"/>
          </a:bodyPr>
          <a:lstStyle/>
          <a:p>
            <a:r>
              <a:rPr lang="es-CO" dirty="0" smtClean="0">
                <a:solidFill>
                  <a:schemeClr val="tx1"/>
                </a:solidFill>
              </a:rPr>
              <a:t>Corriente Inducida en el anillo</a:t>
            </a:r>
            <a:endParaRPr lang="es-CO" dirty="0">
              <a:solidFill>
                <a:schemeClr val="tx1"/>
              </a:solidFill>
            </a:endParaRPr>
          </a:p>
        </p:txBody>
      </p:sp>
      <p:pic>
        <p:nvPicPr>
          <p:cNvPr id="7" name="Imagen 23" descr="C:\Users\Juan David\Dropbox\UNAL\Semestre 2\Conversion Electromagnetica\Proyecto\Entrega Final\Graficas\Graficas\M(Coeficiente de Autoinductancia)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420888"/>
            <a:ext cx="3600400" cy="3744416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4211960" y="1940788"/>
                <a:ext cx="4572000" cy="524118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O" sz="14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s-CO" sz="1400" i="1">
                              <a:latin typeface="Cambria Math"/>
                            </a:rPr>
                            <m:t>𝐼</m:t>
                          </m:r>
                        </m:e>
                        <m:sub>
                          <m:r>
                            <a:rPr lang="es-CO" sz="1400" i="1">
                              <a:latin typeface="Cambria Math"/>
                            </a:rPr>
                            <m:t>𝑟</m:t>
                          </m:r>
                        </m:sub>
                      </m:sSub>
                      <m:r>
                        <a:rPr lang="es-CO" sz="1400" i="1">
                          <a:latin typeface="Cambria Math"/>
                        </a:rPr>
                        <m:t>=−</m:t>
                      </m:r>
                      <m:f>
                        <m:fPr>
                          <m:ctrlPr>
                            <a:rPr lang="es-CO" sz="14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s-CO" sz="1400" i="1">
                              <a:latin typeface="Cambria Math"/>
                            </a:rPr>
                            <m:t>𝑀</m:t>
                          </m:r>
                          <m:r>
                            <a:rPr lang="es-CO" sz="1400" i="1">
                              <a:latin typeface="Cambria Math"/>
                            </a:rPr>
                            <m:t>.</m:t>
                          </m:r>
                          <m:sSub>
                            <m:sSubPr>
                              <m:ctrlPr>
                                <a:rPr lang="es-CO" sz="1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s-CO" sz="1400" i="1">
                                  <a:latin typeface="Cambria Math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s-CO" sz="1400" i="1">
                                  <a:latin typeface="Cambria Math"/>
                                </a:rPr>
                                <m:t>𝑠𝑜</m:t>
                              </m:r>
                            </m:sub>
                          </m:sSub>
                          <m:r>
                            <a:rPr lang="es-CO" sz="1400" i="1">
                              <a:latin typeface="Cambria Math"/>
                            </a:rPr>
                            <m:t>𝜔</m:t>
                          </m:r>
                        </m:num>
                        <m:den>
                          <m:sSup>
                            <m:sSupPr>
                              <m:ctrlPr>
                                <a:rPr lang="es-CO" sz="1400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s-CO" sz="1400" i="1">
                                  <a:latin typeface="Cambria Math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s-CO" sz="14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s-CO" sz="1400" i="1">
                              <a:latin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es-CO" sz="1400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s-CO" sz="1400" i="1">
                                  <a:latin typeface="Cambria Math"/>
                                </a:rPr>
                                <m:t>𝜔</m:t>
                              </m:r>
                            </m:e>
                            <m:sup>
                              <m:r>
                                <a:rPr lang="es-CO" sz="14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s-CO" sz="1400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s-CO" sz="1400" i="1">
                                  <a:latin typeface="Cambria Math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s-CO" sz="14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d>
                        <m:dPr>
                          <m:ctrlPr>
                            <a:rPr lang="es-CO" sz="14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s-CO" sz="1400" i="1">
                              <a:latin typeface="Cambria Math"/>
                            </a:rPr>
                            <m:t>𝑅𝐶𝑜𝑠</m:t>
                          </m:r>
                          <m:d>
                            <m:dPr>
                              <m:ctrlPr>
                                <a:rPr lang="es-CO" sz="1400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s-CO" sz="1400" i="1">
                                  <a:latin typeface="Cambria Math"/>
                                </a:rPr>
                                <m:t>𝜔</m:t>
                              </m:r>
                              <m:r>
                                <a:rPr lang="es-CO" sz="1400" i="1">
                                  <a:latin typeface="Cambria Math"/>
                                </a:rPr>
                                <m:t>𝑡</m:t>
                              </m:r>
                            </m:e>
                          </m:d>
                          <m:r>
                            <a:rPr lang="es-CO" sz="1400" i="1">
                              <a:latin typeface="Cambria Math"/>
                            </a:rPr>
                            <m:t>+</m:t>
                          </m:r>
                          <m:r>
                            <a:rPr lang="es-CO" sz="1400" i="1">
                              <a:latin typeface="Cambria Math"/>
                            </a:rPr>
                            <m:t>𝜔</m:t>
                          </m:r>
                          <m:r>
                            <a:rPr lang="es-CO" sz="1400" i="1">
                              <a:latin typeface="Cambria Math"/>
                            </a:rPr>
                            <m:t>𝐿𝑆𝑒𝑛</m:t>
                          </m:r>
                          <m:d>
                            <m:dPr>
                              <m:ctrlPr>
                                <a:rPr lang="es-CO" sz="1400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s-CO" sz="1400" i="1">
                                  <a:latin typeface="Cambria Math"/>
                                </a:rPr>
                                <m:t>𝜔</m:t>
                              </m:r>
                              <m:r>
                                <a:rPr lang="es-CO" sz="1400" i="1">
                                  <a:latin typeface="Cambria Math"/>
                                </a:rPr>
                                <m:t>𝑡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s-CO" sz="1400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1960" y="1940788"/>
                <a:ext cx="4572000" cy="524118"/>
              </a:xfrm>
              <a:prstGeom prst="rect">
                <a:avLst/>
              </a:prstGeom>
              <a:blipFill rotWithShape="1">
                <a:blip r:embed="rId3"/>
                <a:stretch>
                  <a:fillRect b="-2326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Imagen 18" descr="C:\Users\Juan David\Dropbox\UNAL\Semestre 2\Conversion Electromagnetica\Proyecto\Entrega Final\Graficas\Graficas\Ia(Corriente inducida en el Anillo).pn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2708920"/>
            <a:ext cx="4104456" cy="3384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696988"/>
            <a:ext cx="1781175" cy="723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250504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err="1" smtClean="0"/>
              <a:t>Matlab</a:t>
            </a:r>
            <a:endParaRPr lang="es-CO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24744"/>
            <a:ext cx="4040188" cy="504056"/>
          </a:xfrm>
        </p:spPr>
        <p:txBody>
          <a:bodyPr/>
          <a:lstStyle/>
          <a:p>
            <a:r>
              <a:rPr lang="es-CO" dirty="0" smtClean="0">
                <a:solidFill>
                  <a:schemeClr val="tx1"/>
                </a:solidFill>
              </a:rPr>
              <a:t>Fuerza Promedio</a:t>
            </a:r>
          </a:p>
        </p:txBody>
      </p:sp>
      <p:pic>
        <p:nvPicPr>
          <p:cNvPr id="11" name="Imagen 17" descr="C:\Users\Juan David\Dropbox\UNAL\Semestre 2\Conversion Electromagnetica\Proyecto\Entrega Final\Graficas\Graficas\Fz(Fuerza media sobre el anillo)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708920"/>
            <a:ext cx="8208912" cy="3384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067"/>
          <a:stretch/>
        </p:blipFill>
        <p:spPr bwMode="auto">
          <a:xfrm>
            <a:off x="2123728" y="1844824"/>
            <a:ext cx="788918" cy="96298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4" name="Picture 13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39"/>
          <a:stretch/>
        </p:blipFill>
        <p:spPr bwMode="auto">
          <a:xfrm>
            <a:off x="3491880" y="1916832"/>
            <a:ext cx="2696539" cy="86409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5" name="Text Placeholder 2"/>
          <p:cNvSpPr>
            <a:spLocks noGrp="1"/>
          </p:cNvSpPr>
          <p:nvPr>
            <p:ph type="body" idx="1"/>
          </p:nvPr>
        </p:nvSpPr>
        <p:spPr>
          <a:xfrm>
            <a:off x="2949885" y="2024844"/>
            <a:ext cx="939974" cy="504056"/>
          </a:xfrm>
        </p:spPr>
        <p:txBody>
          <a:bodyPr/>
          <a:lstStyle/>
          <a:p>
            <a:r>
              <a:rPr lang="es-CO" dirty="0" smtClean="0">
                <a:solidFill>
                  <a:schemeClr val="tx1"/>
                </a:solidFill>
              </a:rPr>
              <a:t>= -</a:t>
            </a:r>
          </a:p>
        </p:txBody>
      </p:sp>
    </p:spTree>
    <p:extLst>
      <p:ext uri="{BB962C8B-B14F-4D97-AF65-F5344CB8AC3E}">
        <p14:creationId xmlns:p14="http://schemas.microsoft.com/office/powerpoint/2010/main" val="18580413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O" dirty="0" smtClean="0"/>
              <a:t>Simulaciones MEF</a:t>
            </a:r>
            <a:endParaRPr lang="es-CO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3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s-CO" dirty="0" err="1" smtClean="0"/>
              <a:t>Femm</a:t>
            </a:r>
            <a:r>
              <a:rPr lang="es-CO" dirty="0" smtClean="0"/>
              <a:t> 4.2</a:t>
            </a:r>
          </a:p>
          <a:p>
            <a:r>
              <a:rPr lang="es-CO" dirty="0" smtClean="0"/>
              <a:t>David </a:t>
            </a:r>
            <a:r>
              <a:rPr lang="es-CO" dirty="0" err="1" smtClean="0"/>
              <a:t>Meeker</a:t>
            </a:r>
            <a:endParaRPr lang="es-CO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pPr algn="just"/>
            <a:r>
              <a:rPr lang="es-CO" dirty="0" err="1"/>
              <a:t>Finite</a:t>
            </a:r>
            <a:r>
              <a:rPr lang="es-CO" dirty="0"/>
              <a:t> </a:t>
            </a:r>
            <a:r>
              <a:rPr lang="es-CO" dirty="0" err="1"/>
              <a:t>Element</a:t>
            </a:r>
            <a:r>
              <a:rPr lang="es-CO" dirty="0"/>
              <a:t> </a:t>
            </a:r>
            <a:r>
              <a:rPr lang="es-CO" dirty="0" err="1"/>
              <a:t>Method</a:t>
            </a:r>
            <a:r>
              <a:rPr lang="es-CO" dirty="0"/>
              <a:t> </a:t>
            </a:r>
            <a:r>
              <a:rPr lang="es-CO" dirty="0" err="1"/>
              <a:t>Magnetics</a:t>
            </a:r>
            <a:r>
              <a:rPr lang="es-CO" dirty="0"/>
              <a:t> (FEMM ) es un paquete de elementos finitos para resolver problemas </a:t>
            </a:r>
            <a:r>
              <a:rPr lang="es-CO" dirty="0" smtClean="0"/>
              <a:t>de magnetismo y de electrostática de </a:t>
            </a:r>
            <a:r>
              <a:rPr lang="es-CO" dirty="0"/>
              <a:t>tipo plano </a:t>
            </a:r>
            <a:r>
              <a:rPr lang="es-CO" dirty="0" smtClean="0"/>
              <a:t>o </a:t>
            </a:r>
            <a:r>
              <a:rPr lang="es-CO" dirty="0" err="1" smtClean="0"/>
              <a:t>axisimétrico</a:t>
            </a:r>
            <a:r>
              <a:rPr lang="es-CO" dirty="0" smtClean="0"/>
              <a:t>.</a:t>
            </a:r>
            <a:endParaRPr lang="es-CO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340768"/>
            <a:ext cx="4014081" cy="50715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00226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CO" dirty="0" smtClean="0"/>
              <a:t>Líneas </a:t>
            </a:r>
            <a:r>
              <a:rPr lang="es-CO" dirty="0" smtClean="0"/>
              <a:t>de Campo magnético en estado estable</a:t>
            </a:r>
            <a:endParaRPr lang="es-CO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556792"/>
            <a:ext cx="6829425" cy="487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4" y="1216218"/>
            <a:ext cx="2564879" cy="2849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116951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Referencias</a:t>
            </a:r>
            <a:endParaRPr lang="es-CO" dirty="0"/>
          </a:p>
        </p:txBody>
      </p:sp>
      <p:sp>
        <p:nvSpPr>
          <p:cNvPr id="3" name="2 Marcador de contenido"/>
          <p:cNvSpPr>
            <a:spLocks noGrp="1"/>
          </p:cNvSpPr>
          <p:nvPr>
            <p:ph sz="quarter" idx="1"/>
          </p:nvPr>
        </p:nvSpPr>
        <p:spPr>
          <a:xfrm>
            <a:off x="467544" y="1844824"/>
            <a:ext cx="8219256" cy="3649960"/>
          </a:xfrm>
        </p:spPr>
        <p:txBody>
          <a:bodyPr>
            <a:normAutofit fontScale="92500" lnSpcReduction="10000"/>
          </a:bodyPr>
          <a:lstStyle/>
          <a:p>
            <a:r>
              <a:rPr lang="es-CO" dirty="0" smtClean="0">
                <a:latin typeface="Times New Roman" pitchFamily="18" charset="0"/>
                <a:cs typeface="Times New Roman" pitchFamily="18" charset="0"/>
              </a:rPr>
              <a:t>Universidad </a:t>
            </a:r>
            <a:r>
              <a:rPr lang="es-CO" dirty="0">
                <a:latin typeface="Times New Roman" pitchFamily="18" charset="0"/>
                <a:cs typeface="Times New Roman" pitchFamily="18" charset="0"/>
              </a:rPr>
              <a:t>de los Andes. "Experimentos demostrativos". Departamento de física. 2012. [En línea] </a:t>
            </a:r>
            <a:r>
              <a:rPr lang="es-CO" dirty="0" smtClean="0">
                <a:latin typeface="Times New Roman" pitchFamily="18" charset="0"/>
                <a:cs typeface="Times New Roman" pitchFamily="18" charset="0"/>
              </a:rPr>
              <a:t>Disponible en: </a:t>
            </a:r>
            <a:r>
              <a:rPr lang="es-CO" dirty="0">
                <a:latin typeface="Times New Roman" pitchFamily="18" charset="0"/>
                <a:cs typeface="Times New Roman" pitchFamily="18" charset="0"/>
              </a:rPr>
              <a:t>fisicaexpdemostrativos.uniandes.edu.co/AnillosDeThomson.html</a:t>
            </a:r>
            <a:r>
              <a:rPr lang="es-CO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algn="just"/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Bostock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-Smith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J. M. "The jumping ring and Lenz’s Law -an analysis".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Kesgrave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High School, UK. 2008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algn="just"/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Baylie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M., Ford P. J.,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Mathlin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G. P., Palmer, C. "The jumping ring experiment".2009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algn="just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Barry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N., Casey R. "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Elihu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Thomson’s Jumping Ring in a Levitated Closed-Loop Control Experiment". IEEE. 1999.</a:t>
            </a:r>
            <a:endParaRPr lang="es-CO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3720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“Jumping Ring”</a:t>
            </a:r>
            <a:endParaRPr lang="es-CO" dirty="0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1295400" y="4267200"/>
            <a:ext cx="6781800" cy="1898104"/>
          </a:xfrm>
        </p:spPr>
        <p:txBody>
          <a:bodyPr>
            <a:norm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s-CO" dirty="0" smtClean="0">
                <a:solidFill>
                  <a:schemeClr val="tx2"/>
                </a:solidFill>
              </a:rPr>
              <a:t>Análisis teórico/analítico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s-CO" dirty="0" err="1" smtClean="0">
                <a:solidFill>
                  <a:schemeClr val="tx2"/>
                </a:solidFill>
              </a:rPr>
              <a:t>Matlab</a:t>
            </a:r>
            <a:endParaRPr lang="es-CO" dirty="0" smtClean="0">
              <a:solidFill>
                <a:schemeClr val="tx2"/>
              </a:solidFill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s-CO" dirty="0" smtClean="0">
                <a:solidFill>
                  <a:schemeClr val="tx2"/>
                </a:solidFill>
              </a:rPr>
              <a:t>Simulaciones MEF</a:t>
            </a:r>
            <a:endParaRPr lang="es-CO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5361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O" dirty="0" smtClean="0"/>
              <a:t>Introducción</a:t>
            </a:r>
            <a:endParaRPr lang="es-CO" dirty="0"/>
          </a:p>
        </p:txBody>
      </p:sp>
      <p:sp>
        <p:nvSpPr>
          <p:cNvPr id="7" name="2 Marcador de contenido"/>
          <p:cNvSpPr>
            <a:spLocks noGrp="1"/>
          </p:cNvSpPr>
          <p:nvPr>
            <p:ph sz="quarter" idx="1"/>
          </p:nvPr>
        </p:nvSpPr>
        <p:spPr>
          <a:xfrm>
            <a:off x="467544" y="1340768"/>
            <a:ext cx="8280920" cy="5112568"/>
          </a:xfrm>
        </p:spPr>
        <p:txBody>
          <a:bodyPr>
            <a:normAutofit/>
          </a:bodyPr>
          <a:lstStyle/>
          <a:p>
            <a:pPr algn="just"/>
            <a:r>
              <a:rPr lang="es-CO" dirty="0" smtClean="0">
                <a:latin typeface="Times New Roman" pitchFamily="18" charset="0"/>
                <a:cs typeface="Times New Roman" pitchFamily="18" charset="0"/>
              </a:rPr>
              <a:t>El anillo de Thomson es un experimento que permite hacer levitar un anillo de aluminio o cobre valiéndose de leyes físicas como la ley de Faraday y la ley de Lenz.</a:t>
            </a:r>
          </a:p>
          <a:p>
            <a:pPr algn="just"/>
            <a:endParaRPr lang="es-CO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s-CO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8" name="7 Imagen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2780928"/>
            <a:ext cx="4248472" cy="352839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77106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O" dirty="0" smtClean="0"/>
              <a:t>Ley de Faraday</a:t>
            </a:r>
            <a:endParaRPr lang="es-CO" dirty="0"/>
          </a:p>
        </p:txBody>
      </p:sp>
      <p:sp>
        <p:nvSpPr>
          <p:cNvPr id="7" name="2 Marcador de contenido"/>
          <p:cNvSpPr>
            <a:spLocks noGrp="1"/>
          </p:cNvSpPr>
          <p:nvPr>
            <p:ph sz="quarter" idx="1"/>
          </p:nvPr>
        </p:nvSpPr>
        <p:spPr>
          <a:xfrm>
            <a:off x="467544" y="1340768"/>
            <a:ext cx="8280920" cy="5112568"/>
          </a:xfrm>
        </p:spPr>
        <p:txBody>
          <a:bodyPr>
            <a:normAutofit/>
          </a:bodyPr>
          <a:lstStyle/>
          <a:p>
            <a:pPr algn="just"/>
            <a:r>
              <a:rPr lang="es-CO" dirty="0" smtClean="0">
                <a:latin typeface="Times New Roman" pitchFamily="18" charset="0"/>
                <a:cs typeface="Times New Roman" pitchFamily="18" charset="0"/>
              </a:rPr>
              <a:t>Si un flujo magnético pasa por una espira conductora, se induce un voltaje que es directamente proporcional a la tasa de variación del flujo respecto a tiempo.</a:t>
            </a:r>
          </a:p>
          <a:p>
            <a:pPr algn="just"/>
            <a:endParaRPr lang="es-CO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s-CO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074" name="Picture 2" descr="http://docencia.udea.edu.co/regionalizacion/irs-404/imagenes/capitulo10/image05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2996951"/>
            <a:ext cx="4406660" cy="3224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3415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O" dirty="0" smtClean="0"/>
              <a:t>Ley de Lenz</a:t>
            </a:r>
            <a:endParaRPr lang="es-CO" dirty="0"/>
          </a:p>
        </p:txBody>
      </p:sp>
      <p:sp>
        <p:nvSpPr>
          <p:cNvPr id="7" name="2 Marcador de contenido"/>
          <p:cNvSpPr>
            <a:spLocks noGrp="1"/>
          </p:cNvSpPr>
          <p:nvPr>
            <p:ph sz="quarter" idx="1"/>
          </p:nvPr>
        </p:nvSpPr>
        <p:spPr>
          <a:xfrm>
            <a:off x="467544" y="1340768"/>
            <a:ext cx="8280920" cy="5112568"/>
          </a:xfrm>
        </p:spPr>
        <p:txBody>
          <a:bodyPr>
            <a:normAutofit/>
          </a:bodyPr>
          <a:lstStyle/>
          <a:p>
            <a:pPr algn="just"/>
            <a:r>
              <a:rPr lang="es-CO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s-CO" dirty="0" smtClean="0">
                <a:latin typeface="Times New Roman" pitchFamily="18" charset="0"/>
                <a:cs typeface="Times New Roman" pitchFamily="18" charset="0"/>
              </a:rPr>
              <a:t>Las </a:t>
            </a:r>
            <a:r>
              <a:rPr lang="es-CO" dirty="0">
                <a:latin typeface="Times New Roman" pitchFamily="18" charset="0"/>
                <a:cs typeface="Times New Roman" pitchFamily="18" charset="0"/>
              </a:rPr>
              <a:t>tensiones o voltajes inducidos sobre un conductor y los campos eléctricos asociados son de un sentido tal que se oponen a la variación del flujo magnético que las </a:t>
            </a:r>
            <a:r>
              <a:rPr lang="es-CO" dirty="0" smtClean="0">
                <a:latin typeface="Times New Roman" pitchFamily="18" charset="0"/>
                <a:cs typeface="Times New Roman" pitchFamily="18" charset="0"/>
              </a:rPr>
              <a:t>induce, por ley de conservación de la energía.</a:t>
            </a:r>
          </a:p>
          <a:p>
            <a:pPr algn="just"/>
            <a:endParaRPr lang="es-CO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049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3573015"/>
            <a:ext cx="5515958" cy="19084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92356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CO" dirty="0" smtClean="0"/>
              <a:t>Interacción de los campos electromagnéticos</a:t>
            </a:r>
            <a:endParaRPr lang="es-CO" dirty="0"/>
          </a:p>
        </p:txBody>
      </p:sp>
      <p:pic>
        <p:nvPicPr>
          <p:cNvPr id="6" name="5 Imagen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412776"/>
            <a:ext cx="8208912" cy="446449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6237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O" dirty="0" smtClean="0"/>
              <a:t>Implementación Practica</a:t>
            </a:r>
            <a:endParaRPr lang="es-CO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556792"/>
            <a:ext cx="7992888" cy="46346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520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O" dirty="0" smtClean="0"/>
              <a:t>Implementación Practica</a:t>
            </a:r>
            <a:endParaRPr lang="es-CO" dirty="0"/>
          </a:p>
        </p:txBody>
      </p:sp>
      <p:pic>
        <p:nvPicPr>
          <p:cNvPr id="3" name="Jumping Ring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23528" y="1277019"/>
            <a:ext cx="8424936" cy="4746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286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Análisis Matemático</a:t>
            </a:r>
            <a:endParaRPr lang="es-CO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268760"/>
            <a:ext cx="1275143" cy="3750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772816"/>
            <a:ext cx="2340258" cy="4350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548" y="3068960"/>
            <a:ext cx="3045337" cy="57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59" y="3645024"/>
            <a:ext cx="2730305" cy="735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4365104"/>
            <a:ext cx="1650184" cy="6000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5085184"/>
            <a:ext cx="2385265" cy="6300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59" y="5589240"/>
            <a:ext cx="5280587" cy="7200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8" name="Picture 10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056" y="2348880"/>
            <a:ext cx="1799704" cy="5670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2354344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gen">
  <a:themeElements>
    <a:clrScheme name="Origen">
      <a:dk1>
        <a:sysClr val="windowText" lastClr="000000"/>
      </a:dk1>
      <a:lt1>
        <a:sysClr val="window" lastClr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D2DA7A"/>
      </a:accent3>
      <a:accent4>
        <a:srgbClr val="FADA7A"/>
      </a:accent4>
      <a:accent5>
        <a:srgbClr val="B88472"/>
      </a:accent5>
      <a:accent6>
        <a:srgbClr val="8E736A"/>
      </a:accent6>
      <a:hlink>
        <a:srgbClr val="B292CA"/>
      </a:hlink>
      <a:folHlink>
        <a:srgbClr val="6B5680"/>
      </a:folHlink>
    </a:clrScheme>
    <a:fontScheme name="Origen">
      <a:majorFont>
        <a:latin typeface="Bookman Old Style"/>
        <a:ea typeface=""/>
        <a:cs typeface=""/>
        <a:font script="Grek" typeface="Cambria"/>
        <a:font script="Cyrl" typeface="Cambria"/>
        <a:font script="Jpan" typeface="HG明朝E"/>
        <a:font script="Hang" typeface="돋움"/>
        <a:font script="Hans" typeface="宋体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/>
        <a:ea typeface=""/>
        <a:cs typeface=""/>
        <a:font script="Grek" typeface="Calibri"/>
        <a:font script="Cyrl" typeface="Calibri"/>
        <a:font script="Jpan" typeface="ＭＳ Ｐゴシック"/>
        <a:font script="Hang" typeface="맑은 고딕"/>
        <a:font script="Hans" typeface="华文新魏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rigen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Origin</Template>
  <TotalTime>3587</TotalTime>
  <Words>376</Words>
  <Application>Microsoft Office PowerPoint</Application>
  <PresentationFormat>Presentación en pantalla (4:3)</PresentationFormat>
  <Paragraphs>40</Paragraphs>
  <Slides>17</Slides>
  <Notes>0</Notes>
  <HiddenSlides>0</HiddenSlides>
  <MMClips>1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17</vt:i4>
      </vt:variant>
    </vt:vector>
  </HeadingPairs>
  <TitlesOfParts>
    <vt:vector size="18" baseType="lpstr">
      <vt:lpstr>Origen</vt:lpstr>
      <vt:lpstr>Movimiento Lineal Oscilatorio “Jumping ring”</vt:lpstr>
      <vt:lpstr>“Jumping Ring”</vt:lpstr>
      <vt:lpstr>Introducción</vt:lpstr>
      <vt:lpstr>Ley de Faraday</vt:lpstr>
      <vt:lpstr>Ley de Lenz</vt:lpstr>
      <vt:lpstr>Interacción de los campos electromagnéticos</vt:lpstr>
      <vt:lpstr>Implementación Practica</vt:lpstr>
      <vt:lpstr>Implementación Practica</vt:lpstr>
      <vt:lpstr>Análisis Matemático</vt:lpstr>
      <vt:lpstr>Análisis Matemático</vt:lpstr>
      <vt:lpstr>Análisis Matemático</vt:lpstr>
      <vt:lpstr>Análisis Matemático</vt:lpstr>
      <vt:lpstr>Matlab</vt:lpstr>
      <vt:lpstr>Matlab</vt:lpstr>
      <vt:lpstr>Simulaciones MEF</vt:lpstr>
      <vt:lpstr>Líneas de Campo magnético en estado estable</vt:lpstr>
      <vt:lpstr>Referencias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User</dc:creator>
  <cp:lastModifiedBy>oscar</cp:lastModifiedBy>
  <cp:revision>178</cp:revision>
  <dcterms:created xsi:type="dcterms:W3CDTF">2013-11-24T13:29:40Z</dcterms:created>
  <dcterms:modified xsi:type="dcterms:W3CDTF">2014-01-27T13:46:55Z</dcterms:modified>
</cp:coreProperties>
</file>